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5" r:id="rId2"/>
    <p:sldId id="300" r:id="rId3"/>
    <p:sldId id="272" r:id="rId4"/>
    <p:sldId id="275" r:id="rId5"/>
    <p:sldId id="276" r:id="rId6"/>
    <p:sldId id="310" r:id="rId7"/>
    <p:sldId id="295" r:id="rId8"/>
    <p:sldId id="306" r:id="rId9"/>
    <p:sldId id="301" r:id="rId10"/>
    <p:sldId id="307" r:id="rId11"/>
    <p:sldId id="290" r:id="rId12"/>
    <p:sldId id="291" r:id="rId13"/>
    <p:sldId id="308" r:id="rId14"/>
    <p:sldId id="299" r:id="rId15"/>
    <p:sldId id="302" r:id="rId16"/>
    <p:sldId id="303" r:id="rId17"/>
    <p:sldId id="304" r:id="rId18"/>
    <p:sldId id="305" r:id="rId19"/>
    <p:sldId id="30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3" autoAdjust="0"/>
    <p:restoredTop sz="93333"/>
  </p:normalViewPr>
  <p:slideViewPr>
    <p:cSldViewPr snapToGrid="0" snapToObjects="1">
      <p:cViewPr varScale="1">
        <p:scale>
          <a:sx n="119" d="100"/>
          <a:sy n="11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0E17-7075-5D4A-8A14-F3ACC7420636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E90B-ABA8-E047-A8B2-CB4B3447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“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 and animals learn much better when the examples are not randomly presented, but organized in a meaningful order which illustrates gradually more concepts</a:t>
            </a:r>
            <a:r>
              <a:rPr lang="en-GB" dirty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Classifier for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ellipses, triangles and rectangles.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 on regular version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shapes for less variance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E652-A763-4A47-A24A-CA5CC13746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  <a:r>
              <a:rPr lang="en-US" baseline="0" dirty="0"/>
              <a:t> the agent on different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 something classic RL deals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E652-A763-4A47-A24A-CA5CC13746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6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3. after a number of time steps, no policy convergence/reaches max return if known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Limitations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At</a:t>
            </a:r>
            <a:r>
              <a:rPr lang="en-US" baseline="0" dirty="0"/>
              <a:t> every iteration it needs to learn all the sub-tasks to choose one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Limitation of creation of option based</a:t>
            </a:r>
            <a:r>
              <a:rPr lang="en-US" baseline="0" dirty="0"/>
              <a:t> sub-goals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Is changing the policy </a:t>
            </a:r>
            <a:r>
              <a:rPr lang="en-US" baseline="0"/>
              <a:t>the most always good?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E652-A763-4A47-A24A-CA5CC13746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7BDF-9683-364B-999C-879E98654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816D2-EDC1-F840-A3FB-15275BB8F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C093-04F0-0542-985F-13B7D17F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B9B5-B623-D744-8105-5CF13227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5218-EA94-0F4D-907A-D1C3930C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CE07-3960-D146-8B36-6EC3131A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74B38-74A0-C747-8015-E740B6F64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18DB-6B6F-A84D-8189-9107F3C6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FF2A0-3A15-E24B-B645-01DE0811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5C91-AD69-CC4B-91D3-89211884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10081-803C-2749-A14A-71B9C6F11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496EF-1115-B743-8A83-D81C9F6DB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ABFC-CB14-2543-B93E-4EE88A97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C735-1DB3-004C-B04D-B0722AE3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9049-F424-3646-82F9-4B063F0C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42F4-EC81-9F4F-A135-18D66C79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A23F-A4ED-724D-8BF7-7FD51B0B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1CA-8D4B-3646-A9A4-B1CB1500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31859-12E5-1845-95E7-8CBF7116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29E2-A24F-7149-BD0F-A6D2353B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FFF8-2175-864C-9271-AD81C30B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DBA33-8DC4-9041-AC6C-B703003E4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10F1-DC85-8E4A-A181-5429464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9D23-A1FE-B94A-8BEE-449E8D72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539F-6F99-8C49-9492-2304FFB6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4F71-42C5-F042-8FFE-D9A71CF6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EE20-60A0-C140-85B0-00D74F75E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A08CB-F1DE-324D-9A3A-589934FEE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7AD1-FA60-DD4A-A2C0-C126DFB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D96F-0270-BB4D-A448-C2B11B1E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B1624-F480-8F44-A9F0-E4E58358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376A-29DC-6543-94FF-C84406FE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6ABBB-4828-7948-BF46-CF20FB76E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1BA4-9EBD-EE45-B6C1-3D2A6BBE4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D6AA1-5C74-3F4C-AC0C-DABCE6510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52FC2-4C72-A048-BA47-8A957586A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4A092-49E2-764D-A3B3-EE5143EB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90662-8B2E-FE4C-9578-9D98DAE2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D3E74-2792-A74D-8045-317A2E9F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8A0B-B1EA-3F43-A28C-B60AD35C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E0D92-92BE-1241-9B53-2D75436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CE03B-6C9E-954C-B5ED-FE70EC8C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E4ACF-4423-B74C-9905-CEB7CFD4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D5C0F-63BD-8741-A196-225AE356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CD6C-45D9-E943-904A-3F76DAA9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E5181-DD70-F845-8610-F0A8AFC3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4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8B74-C683-DF4F-962F-7B434B09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B184-1604-EE41-BEC0-86E9264A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CCB16-7808-A940-9892-D43B23FFB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8626A-BBB5-8444-BEB3-166456B3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3D252-1AB0-CB4B-80C1-272CEE1E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9FFB3-72DB-084A-A31F-35BA1D2C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3E99-9802-D745-A366-43BFEECE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57A1F-2F41-3E47-B64E-32B7E8F3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A8045-D077-8B4E-A046-D7C54FDDE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A1307-DACD-B042-8856-AEFFD535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568DF-80BB-4B49-B2A9-DE8AB397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8D5-9F10-E44A-ABF4-D0842534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F2892-4CB8-564A-83F2-41A0947E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D00A-DBBC-A04E-9BAA-46EA21DB0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9061E-5118-F940-B8CD-62FFD76D4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263F-15C4-4542-AAF9-13097712B9DE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194CD-B3F0-D549-A736-C2AEDF9C6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7E7CB-37B2-E840-9549-060E25AAC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B2F0-0F64-BE46-BEEE-247849E22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Continuous Curriculum Learning for RL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Andrea Bassich, Daniel </a:t>
            </a:r>
            <a:r>
              <a:rPr lang="en-GB" dirty="0" err="1"/>
              <a:t>Kudenko</a:t>
            </a:r>
            <a:endParaRPr lang="en-GB" dirty="0"/>
          </a:p>
          <a:p>
            <a:r>
              <a:rPr lang="en-GB" dirty="0"/>
              <a:t>SURL 2019</a:t>
            </a:r>
          </a:p>
          <a:p>
            <a:r>
              <a:rPr lang="en-GB" dirty="0"/>
              <a:t>12/08/2019</a:t>
            </a:r>
          </a:p>
        </p:txBody>
      </p:sp>
    </p:spTree>
    <p:extLst>
      <p:ext uri="{BB962C8B-B14F-4D97-AF65-F5344CB8AC3E}">
        <p14:creationId xmlns:p14="http://schemas.microsoft.com/office/powerpoint/2010/main" val="14487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0575-9B0E-C740-8748-49113270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CCL algorithm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CD6E75-3A58-7348-A416-38BCDCE8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661400" cy="3873500"/>
          </a:xfrm>
        </p:spPr>
      </p:pic>
    </p:spTree>
    <p:extLst>
      <p:ext uri="{BB962C8B-B14F-4D97-AF65-F5344CB8AC3E}">
        <p14:creationId xmlns:p14="http://schemas.microsoft.com/office/powerpoint/2010/main" val="40631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4F8E-4B3F-2A46-8122-86A5D444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D1723-67F5-224E-ADEA-DE3B3A753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0" dirty="0">
                    <a:latin typeface="Cambria Math" panose="02040503050406030204" pitchFamily="18" charset="0"/>
                  </a:rPr>
                  <a:t>Decay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 using a fixed schedule</a:t>
                </a:r>
              </a:p>
              <a:p>
                <a:r>
                  <a:rPr lang="en-GB" dirty="0">
                    <a:latin typeface="Cambria Math" panose="02040503050406030204" pitchFamily="18" charset="0"/>
                  </a:rPr>
                  <a:t>Uses two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: adjusts the speed of the decay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b="0" dirty="0">
                    <a:latin typeface="Cambria Math" panose="02040503050406030204" pitchFamily="18" charset="0"/>
                  </a:rPr>
                  <a:t>: the number of steps after which </a:t>
                </a:r>
              </a:p>
              <a:p>
                <a:pPr marL="457200" lvl="1" indent="0">
                  <a:buNone/>
                </a:pPr>
                <a:r>
                  <a:rPr lang="en-GB" b="0" dirty="0">
                    <a:latin typeface="Cambria Math" panose="02040503050406030204" pitchFamily="18" charset="0"/>
                  </a:rPr>
                  <a:t>	the decay is complete</a:t>
                </a:r>
              </a:p>
              <a:p>
                <a:pPr marL="457200" lvl="1" indent="0">
                  <a:buNone/>
                </a:pPr>
                <a:endParaRPr lang="en-GB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𝑒𝑙𝑡𝑎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⍺−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⍺=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D1723-67F5-224E-ADEA-DE3B3A753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F9819F-56AC-AF4C-BDAF-9DC5963F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44" y="1825625"/>
            <a:ext cx="5010313" cy="37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DCF7-CF8D-BF4A-9862-57B81300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Friction-Based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445AB-086F-B944-8894-D198B2211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GB" dirty="0"/>
                  <a:t>Chooses  the decay factor based on the performance of the agent</a:t>
                </a:r>
              </a:p>
              <a:p>
                <a:r>
                  <a:rPr lang="en-GB" dirty="0"/>
                  <a:t>Uses the speed of the sliding object as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object is initialized with speed 1</a:t>
                </a:r>
              </a:p>
              <a:p>
                <a:pPr marL="0" indent="0">
                  <a:buNone/>
                </a:pPr>
                <a:r>
                  <a:rPr lang="en-US" dirty="0"/>
                  <a:t>   and gradually slows down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445AB-086F-B944-8894-D198B2211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CB0180-3F26-B741-95C7-B5768297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18" y="2429573"/>
            <a:ext cx="5029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AE79-AED0-024B-8250-8505B5D0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Friction-Based Decay algorithm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D2D2A71-FD90-3941-9BC9-15DD152F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8779933" cy="3338848"/>
          </a:xfrm>
        </p:spPr>
      </p:pic>
    </p:spTree>
    <p:extLst>
      <p:ext uri="{BB962C8B-B14F-4D97-AF65-F5344CB8AC3E}">
        <p14:creationId xmlns:p14="http://schemas.microsoft.com/office/powerpoint/2010/main" val="327789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0A5B-BC25-DA44-92F0-53D1308C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Granularity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0A7A3B-1308-8B4B-BA81-0CDEF12ADB18}"/>
              </a:ext>
            </a:extLst>
          </p:cNvPr>
          <p:cNvSpPr/>
          <p:nvPr/>
        </p:nvSpPr>
        <p:spPr>
          <a:xfrm>
            <a:off x="838200" y="1690688"/>
            <a:ext cx="93319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Larger granularity means more frequent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Smaller granularities are equivalent to a discrete curriculum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DB653-BE9E-8E4A-9559-D234103D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1367"/>
            <a:ext cx="52578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7DABB-D233-DD43-A05F-B137F88F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1367"/>
            <a:ext cx="525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3AA3-8AE2-8D42-98C0-D6D133E1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Predator-Prey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BCEFE-E87A-3B4A-8A30-71E9D41FEC94}"/>
              </a:ext>
            </a:extLst>
          </p:cNvPr>
          <p:cNvSpPr/>
          <p:nvPr/>
        </p:nvSpPr>
        <p:spPr>
          <a:xfrm>
            <a:off x="838200" y="1700019"/>
            <a:ext cx="504542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Grid world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agent has to capture prey</a:t>
            </a:r>
          </a:p>
          <a:p>
            <a:r>
              <a:rPr lang="en-GB" sz="2800" dirty="0"/>
              <a:t>      and escape a predator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the player survives for 1000 </a:t>
            </a:r>
          </a:p>
          <a:p>
            <a:r>
              <a:rPr lang="en-US" sz="2800" dirty="0"/>
              <a:t>      timesteps the episode ends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ADEE41-2334-1246-A5CC-58503242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382" y="1690688"/>
            <a:ext cx="4893105" cy="4351338"/>
          </a:xfrm>
        </p:spPr>
      </p:pic>
    </p:spTree>
    <p:extLst>
      <p:ext uri="{BB962C8B-B14F-4D97-AF65-F5344CB8AC3E}">
        <p14:creationId xmlns:p14="http://schemas.microsoft.com/office/powerpoint/2010/main" val="13461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E772-8ECF-6045-93AD-ED9B6521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84625C-5876-1E4B-8D8C-A411920EE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57" y="1681356"/>
            <a:ext cx="4580343" cy="4000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F5F62A-AF4F-3442-8E9F-EA6A2ABEFCE3}"/>
              </a:ext>
            </a:extLst>
          </p:cNvPr>
          <p:cNvSpPr/>
          <p:nvPr/>
        </p:nvSpPr>
        <p:spPr>
          <a:xfrm>
            <a:off x="838200" y="1690688"/>
            <a:ext cx="67734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Multi-agent continuous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goal is to coordinate to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agents receive the same reward, and</a:t>
            </a:r>
          </a:p>
          <a:p>
            <a:r>
              <a:rPr lang="en-US" sz="2800" dirty="0"/>
              <a:t>      have the same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0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2160-BA74-674B-8482-9A521D73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Granularity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FE4A-329C-F54E-8C39-997BF312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815" y="5774933"/>
            <a:ext cx="2238487" cy="451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Predator-Prey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D56AF-9D15-5D48-98C3-F0F0001A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5079718" cy="3814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8FEB8-9326-0549-BD10-F9FEB9DA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82" y="1825624"/>
            <a:ext cx="5079718" cy="3814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685217-09C9-E744-AB5B-FE7DD1802916}"/>
              </a:ext>
            </a:extLst>
          </p:cNvPr>
          <p:cNvSpPr/>
          <p:nvPr/>
        </p:nvSpPr>
        <p:spPr>
          <a:xfrm>
            <a:off x="8409792" y="5774933"/>
            <a:ext cx="80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HFO</a:t>
            </a:r>
          </a:p>
        </p:txBody>
      </p:sp>
    </p:spTree>
    <p:extLst>
      <p:ext uri="{BB962C8B-B14F-4D97-AF65-F5344CB8AC3E}">
        <p14:creationId xmlns:p14="http://schemas.microsoft.com/office/powerpoint/2010/main" val="41937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632A-4088-3A41-A9D6-D7D4C79F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Different decay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32696-CDC3-2243-B109-78F57241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58C6C-89FE-0B41-9F99-F6CD6302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5073981" cy="381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D5680-7A3D-1D4E-9C9A-2897A92D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19" y="1825624"/>
            <a:ext cx="5073981" cy="38100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CB53A-2209-8947-8C60-9415A42A867B}"/>
              </a:ext>
            </a:extLst>
          </p:cNvPr>
          <p:cNvSpPr txBox="1">
            <a:spLocks/>
          </p:cNvSpPr>
          <p:nvPr/>
        </p:nvSpPr>
        <p:spPr>
          <a:xfrm>
            <a:off x="2255945" y="5806324"/>
            <a:ext cx="2238487" cy="451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Predator-Prey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05BC6-48C5-AB42-ADCD-2E2F1F32BA90}"/>
              </a:ext>
            </a:extLst>
          </p:cNvPr>
          <p:cNvSpPr/>
          <p:nvPr/>
        </p:nvSpPr>
        <p:spPr>
          <a:xfrm>
            <a:off x="8409792" y="5770625"/>
            <a:ext cx="808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HFO</a:t>
            </a:r>
          </a:p>
        </p:txBody>
      </p:sp>
    </p:spTree>
    <p:extLst>
      <p:ext uri="{BB962C8B-B14F-4D97-AF65-F5344CB8AC3E}">
        <p14:creationId xmlns:p14="http://schemas.microsoft.com/office/powerpoint/2010/main" val="347285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12F0-F3FF-4945-ABFE-64F09F24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910D-5D20-9147-BB8F-9A880160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the definition of a curriculum to a continuous one</a:t>
            </a:r>
          </a:p>
          <a:p>
            <a:r>
              <a:rPr lang="en-US" dirty="0"/>
              <a:t>Defined the properties of a Continuous Curriculum</a:t>
            </a:r>
          </a:p>
          <a:p>
            <a:r>
              <a:rPr lang="en-US" dirty="0"/>
              <a:t>Introduced different decay functions</a:t>
            </a:r>
          </a:p>
          <a:p>
            <a:r>
              <a:rPr lang="en-US" dirty="0"/>
              <a:t>Explored the effects of changing the granularity</a:t>
            </a:r>
          </a:p>
          <a:p>
            <a:r>
              <a:rPr lang="en-US" dirty="0"/>
              <a:t>We demonstrated the performance of CCL on two domains</a:t>
            </a:r>
          </a:p>
        </p:txBody>
      </p:sp>
    </p:spTree>
    <p:extLst>
      <p:ext uri="{BB962C8B-B14F-4D97-AF65-F5344CB8AC3E}">
        <p14:creationId xmlns:p14="http://schemas.microsoft.com/office/powerpoint/2010/main" val="249055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FDBF-AD78-438F-AFD3-2CB71517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3156-E36A-4043-8484-658EFA9A5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Info</a:t>
            </a:r>
          </a:p>
          <a:p>
            <a:pPr lvl="1"/>
            <a:r>
              <a:rPr lang="en-GB" dirty="0"/>
              <a:t>Introduction to Curriculum Learning</a:t>
            </a:r>
          </a:p>
          <a:p>
            <a:pPr lvl="1"/>
            <a:r>
              <a:rPr lang="en-GB" dirty="0"/>
              <a:t>Automating the creation of a Curriculum</a:t>
            </a:r>
          </a:p>
          <a:p>
            <a:pPr lvl="1"/>
            <a:endParaRPr lang="en-GB" dirty="0"/>
          </a:p>
          <a:p>
            <a:r>
              <a:rPr lang="en-GB" dirty="0"/>
              <a:t>Continuous Curriculum Learning</a:t>
            </a:r>
          </a:p>
          <a:p>
            <a:pPr lvl="1"/>
            <a:r>
              <a:rPr lang="en-GB" dirty="0"/>
              <a:t>Overview</a:t>
            </a:r>
          </a:p>
          <a:p>
            <a:pPr lvl="1"/>
            <a:r>
              <a:rPr lang="en-GB" dirty="0"/>
              <a:t>Decay functions</a:t>
            </a:r>
          </a:p>
          <a:p>
            <a:pPr lvl="1"/>
            <a:r>
              <a:rPr lang="en-GB" dirty="0"/>
              <a:t>Curriculum granularity</a:t>
            </a:r>
          </a:p>
          <a:p>
            <a:pPr lvl="1"/>
            <a:endParaRPr lang="en-GB" dirty="0"/>
          </a:p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5048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4727"/>
          </a:xfrm>
        </p:spPr>
        <p:txBody>
          <a:bodyPr>
            <a:normAutofit/>
          </a:bodyPr>
          <a:lstStyle/>
          <a:p>
            <a:r>
              <a:rPr lang="en-GB" dirty="0"/>
              <a:t>Introduced by (</a:t>
            </a:r>
            <a:r>
              <a:rPr lang="en-GB" dirty="0" err="1"/>
              <a:t>Bengio</a:t>
            </a:r>
            <a:r>
              <a:rPr lang="en-GB" dirty="0"/>
              <a:t> et al., 2009) as a machine learning concept to improve the performance in supervised learning</a:t>
            </a:r>
          </a:p>
          <a:p>
            <a:r>
              <a:rPr lang="en-GB" dirty="0"/>
              <a:t>Motivation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3788355"/>
            <a:ext cx="3069167" cy="23300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6667" y="3238950"/>
            <a:ext cx="8094501" cy="1886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Involves training first on “easy” examples, to then go onto incrementally harder examples</a:t>
            </a:r>
          </a:p>
          <a:p>
            <a:r>
              <a:rPr lang="en-GB" dirty="0"/>
              <a:t>Example: Shape recognition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Learning in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Curriculum Learning was first applied to RL by (</a:t>
            </a:r>
            <a:r>
              <a:rPr lang="en-GB" dirty="0" err="1"/>
              <a:t>Narvekar</a:t>
            </a:r>
            <a:r>
              <a:rPr lang="en-GB" dirty="0"/>
              <a:t> </a:t>
            </a:r>
            <a:r>
              <a:rPr lang="en-GB" dirty="0" err="1"/>
              <a:t>et.al</a:t>
            </a:r>
            <a:r>
              <a:rPr lang="en-GB" dirty="0"/>
              <a:t>, 2016)</a:t>
            </a:r>
          </a:p>
          <a:p>
            <a:r>
              <a:rPr lang="en-GB" dirty="0"/>
              <a:t>Involves generating a sequence of source tasks, called curriculum, and training the agent on each of them to increase the performance</a:t>
            </a:r>
          </a:p>
          <a:p>
            <a:r>
              <a:rPr lang="en-GB" dirty="0"/>
              <a:t>Assumption on the domain</a:t>
            </a:r>
          </a:p>
          <a:p>
            <a:r>
              <a:rPr lang="en-GB" dirty="0"/>
              <a:t>Creation of source tasks</a:t>
            </a:r>
          </a:p>
          <a:p>
            <a:pPr lvl="1"/>
            <a:r>
              <a:rPr lang="en-GB" dirty="0"/>
              <a:t>Source tasks are created by eliminating actions/states, modifying the transition/reward function</a:t>
            </a:r>
          </a:p>
        </p:txBody>
      </p:sp>
    </p:spTree>
    <p:extLst>
      <p:ext uri="{BB962C8B-B14F-4D97-AF65-F5344CB8AC3E}">
        <p14:creationId xmlns:p14="http://schemas.microsoft.com/office/powerpoint/2010/main" val="120728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Autonomous Task Sequencing for Customized Curriculum Design in Reinforcement Learning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Narvekar</a:t>
            </a:r>
            <a:r>
              <a:rPr lang="en-GB" dirty="0"/>
              <a:t> et.al,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Formulate curriculum creation as an MDP</a:t>
            </a:r>
          </a:p>
          <a:p>
            <a:r>
              <a:rPr lang="en-GB" dirty="0"/>
              <a:t>Use Monte Carlo approximation to solve it</a:t>
            </a:r>
          </a:p>
          <a:p>
            <a:r>
              <a:rPr lang="en-GB" dirty="0"/>
              <a:t>The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Sample from the target task, using the agent’s current policy, figuring out what the agent needs to learn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Create source tasks, using the principles we saw earlier</a:t>
            </a:r>
            <a:endParaRPr lang="nb-NO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Recursively break down the source tasks if they are too hard to solve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task that once learnt changes the policy the most is selected and learnt</a:t>
            </a:r>
          </a:p>
        </p:txBody>
      </p:sp>
    </p:spTree>
    <p:extLst>
      <p:ext uri="{BB962C8B-B14F-4D97-AF65-F5344CB8AC3E}">
        <p14:creationId xmlns:p14="http://schemas.microsoft.com/office/powerpoint/2010/main" val="12967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50B0-29E1-5541-8A33-0C1C9020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Automatic Curriculum Graph Generation for RL Agents (</a:t>
            </a:r>
            <a:r>
              <a:rPr lang="en-GB" dirty="0" err="1"/>
              <a:t>Svetlik</a:t>
            </a:r>
            <a:r>
              <a:rPr lang="en-GB" dirty="0"/>
              <a:t> et al. 2017)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F377-75D7-5D4C-AAC7-302221A5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Curriculum is defined as a DAG</a:t>
            </a:r>
          </a:p>
          <a:p>
            <a:r>
              <a:rPr lang="en-US" dirty="0"/>
              <a:t>Introduction of the Transfer Potential metric</a:t>
            </a:r>
          </a:p>
          <a:p>
            <a:r>
              <a:rPr lang="en-US" dirty="0"/>
              <a:t>The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Task elimination and grouping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Intra-Group transfer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Inter-group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1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88F8-8B86-EF48-A50B-636B4A1C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Object-Oriented Curriculum Generation for Reinforcement Learning </a:t>
            </a:r>
            <a:r>
              <a:rPr lang="en-US" dirty="0"/>
              <a:t>(Da Silva et al.,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BC42-2177-B947-ADA9-2A91D051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Object-Oriented MDPs</a:t>
            </a:r>
          </a:p>
          <a:p>
            <a:pPr lvl="1"/>
            <a:r>
              <a:rPr lang="en-US" dirty="0"/>
              <a:t>The environment becomes a collections of objects</a:t>
            </a:r>
          </a:p>
          <a:p>
            <a:pPr lvl="1"/>
            <a:r>
              <a:rPr lang="en-US" dirty="0"/>
              <a:t>A state is a set of instances of different classes</a:t>
            </a:r>
          </a:p>
          <a:p>
            <a:r>
              <a:rPr lang="en-US" dirty="0"/>
              <a:t>Creation of a curriculum</a:t>
            </a:r>
          </a:p>
          <a:p>
            <a:pPr lvl="1"/>
            <a:r>
              <a:rPr lang="en-US" dirty="0"/>
              <a:t>Randomly select objects from the target task</a:t>
            </a:r>
          </a:p>
          <a:p>
            <a:pPr lvl="1"/>
            <a:r>
              <a:rPr lang="en-US" dirty="0"/>
              <a:t>Build a set of source tasks</a:t>
            </a:r>
          </a:p>
          <a:p>
            <a:pPr lvl="1"/>
            <a:r>
              <a:rPr lang="en-US" dirty="0"/>
              <a:t>Use transfer potential to select tasks that are</a:t>
            </a:r>
          </a:p>
          <a:p>
            <a:pPr lvl="2"/>
            <a:r>
              <a:rPr lang="en-US" dirty="0"/>
              <a:t>Similar to the target task</a:t>
            </a:r>
          </a:p>
          <a:p>
            <a:pPr lvl="2"/>
            <a:r>
              <a:rPr lang="en-US" dirty="0"/>
              <a:t>Dissimilar from other tasks included in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393181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7468-470A-2841-BD84-08F0F0C8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0B01-029E-0E45-B54F-DE428BB0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Curriculum is normally pre-defined</a:t>
            </a:r>
          </a:p>
          <a:p>
            <a:r>
              <a:rPr lang="en-US" dirty="0"/>
              <a:t>The tasks in a curriculum tend to be quite different from each other</a:t>
            </a:r>
          </a:p>
          <a:p>
            <a:r>
              <a:rPr lang="en-US" dirty="0"/>
              <a:t>Normally there is a discrete set of tasks</a:t>
            </a:r>
          </a:p>
          <a:p>
            <a:endParaRPr lang="en-US" dirty="0"/>
          </a:p>
          <a:p>
            <a:r>
              <a:rPr lang="en-US" dirty="0"/>
              <a:t>Curriculum as a continuous change of difficulty</a:t>
            </a:r>
          </a:p>
          <a:p>
            <a:r>
              <a:rPr lang="en-US" dirty="0"/>
              <a:t>Continuity between adjacent tasks</a:t>
            </a:r>
          </a:p>
          <a:p>
            <a:r>
              <a:rPr lang="en-US" dirty="0"/>
              <a:t>Possibility of creating the Curriculum as the agent trains</a:t>
            </a:r>
          </a:p>
        </p:txBody>
      </p:sp>
    </p:spTree>
    <p:extLst>
      <p:ext uri="{BB962C8B-B14F-4D97-AF65-F5344CB8AC3E}">
        <p14:creationId xmlns:p14="http://schemas.microsoft.com/office/powerpoint/2010/main" val="338342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7E84-1936-B641-9F2D-0DFC4D40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CCL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9D36A-88FD-0B40-B5DE-14EF462A6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with parameter vector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Ordering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Decay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𝑎𝑟𝑔𝑠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Mapping Function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it-IT" b="0" dirty="0"/>
              </a:p>
              <a:p>
                <a:r>
                  <a:rPr lang="en-US" dirty="0"/>
                  <a:t>Curriculum is the set of MDPs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9D36A-88FD-0B40-B5DE-14EF462A6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480CEC-1908-2B45-8A5B-6E939E89C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41" y="1825625"/>
            <a:ext cx="3790223" cy="32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9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13162</TotalTime>
  <Words>745</Words>
  <Application>Microsoft Macintosh PowerPoint</Application>
  <PresentationFormat>Widescreen</PresentationFormat>
  <Paragraphs>122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Continuous Curriculum Learning for RL</vt:lpstr>
      <vt:lpstr>Presentation Outline</vt:lpstr>
      <vt:lpstr>Curriculum Learning</vt:lpstr>
      <vt:lpstr>Curriculum Learning in RL</vt:lpstr>
      <vt:lpstr>Autonomous Task Sequencing for Customized Curriculum Design in Reinforcement Learning  (Narvekar et.al, 2017)</vt:lpstr>
      <vt:lpstr>Automatic Curriculum Graph Generation for RL Agents (Svetlik et al. 2017)</vt:lpstr>
      <vt:lpstr>Object-Oriented Curriculum Generation for Reinforcement Learning (Da Silva et al., 2018)</vt:lpstr>
      <vt:lpstr>Motivation</vt:lpstr>
      <vt:lpstr>CCL Framework</vt:lpstr>
      <vt:lpstr>The CCL algorithm</vt:lpstr>
      <vt:lpstr>Exponential decay</vt:lpstr>
      <vt:lpstr>Friction-Based Decay</vt:lpstr>
      <vt:lpstr>Friction-Based Decay algorithm</vt:lpstr>
      <vt:lpstr>Curriculum Granularity</vt:lpstr>
      <vt:lpstr>Predator-Prey</vt:lpstr>
      <vt:lpstr>HFO</vt:lpstr>
      <vt:lpstr>Results - Granularity</vt:lpstr>
      <vt:lpstr>Results - Different decay functions</vt:lpstr>
      <vt:lpstr>Conclusion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Learning in RL</dc:title>
  <dc:creator>Andrea Bassich</dc:creator>
  <cp:lastModifiedBy>Andrea Bassich</cp:lastModifiedBy>
  <cp:revision>81</cp:revision>
  <dcterms:created xsi:type="dcterms:W3CDTF">2018-10-04T11:11:09Z</dcterms:created>
  <dcterms:modified xsi:type="dcterms:W3CDTF">2019-08-12T05:31:58Z</dcterms:modified>
</cp:coreProperties>
</file>